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7"/>
  </p:notesMasterIdLst>
  <p:sldIdLst>
    <p:sldId id="256" r:id="rId3"/>
    <p:sldId id="276" r:id="rId4"/>
    <p:sldId id="257" r:id="rId5"/>
    <p:sldId id="263" r:id="rId6"/>
    <p:sldId id="261" r:id="rId7"/>
    <p:sldId id="277" r:id="rId8"/>
    <p:sldId id="283" r:id="rId9"/>
    <p:sldId id="281" r:id="rId10"/>
    <p:sldId id="286" r:id="rId11"/>
    <p:sldId id="310" r:id="rId12"/>
    <p:sldId id="311" r:id="rId13"/>
    <p:sldId id="309" r:id="rId14"/>
    <p:sldId id="312" r:id="rId15"/>
    <p:sldId id="289" r:id="rId1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ABA"/>
    <a:srgbClr val="868686"/>
    <a:srgbClr val="ABD2E1"/>
    <a:srgbClr val="DA9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テーマ スタイル 1 - アクセント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テーマ スタイル 1 - アクセント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083E6E3-FA7D-4D7B-A595-EF9225AFEA82}" styleName="淡色スタイル 1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E8B1032C-EA38-4F05-BA0D-38AFFFC7BED3}" styleName="淡色スタイル 3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淡色スタイル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スタイル (中間)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スタイル (濃色)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中間スタイル 1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87"/>
    <p:restoredTop sz="94598"/>
  </p:normalViewPr>
  <p:slideViewPr>
    <p:cSldViewPr>
      <p:cViewPr varScale="1">
        <p:scale>
          <a:sx n="97" d="100"/>
          <a:sy n="97" d="100"/>
        </p:scale>
        <p:origin x="44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52FF8A-4899-49C0-8C60-4DC8CBEDC3E6}" type="datetimeFigureOut">
              <a:rPr kumimoji="1" lang="ja-JP" altLang="en-US" smtClean="0"/>
              <a:t>2018/8/3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6D7AE-D800-4044-BB50-217E18DF86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0116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6D7AE-D800-4044-BB50-217E18DF8697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196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free-powerpoint-templates-desig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4553519" y="3645024"/>
            <a:ext cx="305983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ja-JP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サクソン効果</a:t>
            </a:r>
            <a:endParaRPr lang="en-US" altLang="ko-KR" sz="3600" b="1" dirty="0">
              <a:solidFill>
                <a:schemeClr val="tx1">
                  <a:lumMod val="75000"/>
                  <a:lumOff val="2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7" name="TextBox 6">
            <a:hlinkClick r:id="rId3"/>
          </p:cNvPr>
          <p:cNvSpPr txBox="1"/>
          <p:nvPr/>
        </p:nvSpPr>
        <p:spPr>
          <a:xfrm>
            <a:off x="0" y="6597932"/>
            <a:ext cx="9144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ALLPPT.com _ Free PowerPoint Templates </a:t>
            </a:r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</a:t>
            </a:r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Diagrams and Charts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452320" y="476672"/>
            <a:ext cx="1110013" cy="272795"/>
            <a:chOff x="3275856" y="1242391"/>
            <a:chExt cx="1656184" cy="407020"/>
          </a:xfrm>
        </p:grpSpPr>
        <p:sp>
          <p:nvSpPr>
            <p:cNvPr id="15" name="Rounded Rectangle 14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ctangle 1"/>
          <p:cNvSpPr/>
          <p:nvPr/>
        </p:nvSpPr>
        <p:spPr>
          <a:xfrm>
            <a:off x="4337495" y="3654536"/>
            <a:ext cx="72008" cy="6368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=""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 smtClean="0"/>
              <a:t>In the die </a:t>
            </a:r>
            <a:r>
              <a:rPr kumimoji="1" lang="en-US" altLang="ja-JP" u="sng" dirty="0"/>
              <a:t>of</a:t>
            </a:r>
            <a:r>
              <a:rPr kumimoji="1" lang="ja-JP" altLang="en-US" u="sng" dirty="0"/>
              <a:t> </a:t>
            </a:r>
            <a:r>
              <a:rPr kumimoji="1" lang="en-US" altLang="ja-JP" u="sng" dirty="0" smtClean="0"/>
              <a:t>Case3</a:t>
            </a:r>
          </a:p>
          <a:p>
            <a:pPr algn="ctr"/>
            <a:r>
              <a:rPr kumimoji="1" lang="ja-JP" altLang="en-US" u="sng" dirty="0" smtClean="0"/>
              <a:t>（</a:t>
            </a:r>
            <a:r>
              <a:rPr kumimoji="1" lang="en-US" altLang="ja-JP" u="sng" dirty="0"/>
              <a:t>Random)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="" xmlns:a16="http://schemas.microsoft.com/office/drawing/2014/main" id="{41850173-04ED-D149-8DD3-146402BD3C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202245"/>
              </p:ext>
            </p:extLst>
          </p:nvPr>
        </p:nvGraphicFramePr>
        <p:xfrm>
          <a:off x="2051720" y="4621761"/>
          <a:ext cx="6552730" cy="186212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68052">
                  <a:extLst>
                    <a:ext uri="{9D8B030D-6E8A-4147-A177-3AD203B41FA5}">
                      <a16:colId xmlns="" xmlns:a16="http://schemas.microsoft.com/office/drawing/2014/main" val="3712672334"/>
                    </a:ext>
                  </a:extLst>
                </a:gridCol>
                <a:gridCol w="972109"/>
                <a:gridCol w="432049">
                  <a:extLst>
                    <a:ext uri="{9D8B030D-6E8A-4147-A177-3AD203B41FA5}">
                      <a16:colId xmlns="" xmlns:a16="http://schemas.microsoft.com/office/drawing/2014/main" val="3956028949"/>
                    </a:ext>
                  </a:extLst>
                </a:gridCol>
                <a:gridCol w="936104">
                  <a:extLst>
                    <a:ext uri="{9D8B030D-6E8A-4147-A177-3AD203B41FA5}">
                      <a16:colId xmlns="" xmlns:a16="http://schemas.microsoft.com/office/drawing/2014/main" val="1597281863"/>
                    </a:ext>
                  </a:extLst>
                </a:gridCol>
                <a:gridCol w="936104">
                  <a:extLst>
                    <a:ext uri="{9D8B030D-6E8A-4147-A177-3AD203B41FA5}">
                      <a16:colId xmlns="" xmlns:a16="http://schemas.microsoft.com/office/drawing/2014/main" val="16240031"/>
                    </a:ext>
                  </a:extLst>
                </a:gridCol>
                <a:gridCol w="936104">
                  <a:extLst>
                    <a:ext uri="{9D8B030D-6E8A-4147-A177-3AD203B41FA5}">
                      <a16:colId xmlns="" xmlns:a16="http://schemas.microsoft.com/office/drawing/2014/main" val="1095630749"/>
                    </a:ext>
                  </a:extLst>
                </a:gridCol>
                <a:gridCol w="936104">
                  <a:extLst>
                    <a:ext uri="{9D8B030D-6E8A-4147-A177-3AD203B41FA5}">
                      <a16:colId xmlns="" xmlns:a16="http://schemas.microsoft.com/office/drawing/2014/main" val="112322806"/>
                    </a:ext>
                  </a:extLst>
                </a:gridCol>
                <a:gridCol w="936104">
                  <a:extLst>
                    <a:ext uri="{9D8B030D-6E8A-4147-A177-3AD203B41FA5}">
                      <a16:colId xmlns="" xmlns:a16="http://schemas.microsoft.com/office/drawing/2014/main" val="225102837"/>
                    </a:ext>
                  </a:extLst>
                </a:gridCol>
              </a:tblGrid>
              <a:tr h="247399">
                <a:tc rowSpan="2" gridSpan="3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ja-JP" sz="1100" b="1" dirty="0" smtClean="0"/>
                        <a:t>Layer</a:t>
                      </a:r>
                      <a:endParaRPr lang="ja-JP" altLang="en-US" sz="1100" b="1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Sum / Ave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4156767523"/>
                  </a:ext>
                </a:extLst>
              </a:tr>
              <a:tr h="278298">
                <a:tc gridSpan="3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4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</a:tr>
              <a:tr h="424132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Particle – 1500 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18058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18100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17984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="" xmlns:a16="http://schemas.microsoft.com/office/drawing/2014/main" val="1434008179"/>
                  </a:ext>
                </a:extLst>
              </a:tr>
              <a:tr h="42413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Particle – 3000 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18488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18296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18134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73328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3743691933"/>
                  </a:ext>
                </a:extLst>
              </a:tr>
              <a:tr h="48816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割合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(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青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/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全体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)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0.494509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0.494117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0.497307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0.497923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0.495958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16896738"/>
                  </a:ext>
                </a:extLst>
              </a:tr>
            </a:tbl>
          </a:graphicData>
        </a:graphic>
      </p:graphicFrame>
      <p:pic>
        <p:nvPicPr>
          <p:cNvPr id="11" name="図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1347600"/>
            <a:ext cx="1800200" cy="2945496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4139374" y="3486522"/>
            <a:ext cx="3096344" cy="162000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/>
        </p:nvSpPr>
        <p:spPr>
          <a:xfrm>
            <a:off x="4135440" y="3165948"/>
            <a:ext cx="3100277" cy="16354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4140015" y="3327017"/>
            <a:ext cx="3096344" cy="162000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4139374" y="3004879"/>
            <a:ext cx="3096344" cy="161069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矢印コネクタ 16"/>
          <p:cNvCxnSpPr/>
          <p:nvPr/>
        </p:nvCxnSpPr>
        <p:spPr>
          <a:xfrm>
            <a:off x="3628770" y="3005354"/>
            <a:ext cx="0" cy="6433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/>
          <p:cNvSpPr txBox="1"/>
          <p:nvPr/>
        </p:nvSpPr>
        <p:spPr>
          <a:xfrm>
            <a:off x="3123491" y="3172514"/>
            <a:ext cx="4449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20</a:t>
            </a:r>
            <a:endParaRPr kumimoji="1" lang="ja-JP" altLang="en-US" sz="1400" dirty="0"/>
          </a:p>
        </p:txBody>
      </p:sp>
      <p:cxnSp>
        <p:nvCxnSpPr>
          <p:cNvPr id="26" name="直線コネクタ 25"/>
          <p:cNvCxnSpPr/>
          <p:nvPr/>
        </p:nvCxnSpPr>
        <p:spPr>
          <a:xfrm flipH="1">
            <a:off x="3995936" y="3003550"/>
            <a:ext cx="4564" cy="641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円/楕円 28"/>
          <p:cNvSpPr/>
          <p:nvPr/>
        </p:nvSpPr>
        <p:spPr>
          <a:xfrm>
            <a:off x="3975653" y="347283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30"/>
          <p:cNvSpPr/>
          <p:nvPr/>
        </p:nvSpPr>
        <p:spPr>
          <a:xfrm>
            <a:off x="3975653" y="3314461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円/楕円 31"/>
          <p:cNvSpPr/>
          <p:nvPr/>
        </p:nvSpPr>
        <p:spPr>
          <a:xfrm>
            <a:off x="3975653" y="3156088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円/楕円 33"/>
          <p:cNvSpPr/>
          <p:nvPr/>
        </p:nvSpPr>
        <p:spPr>
          <a:xfrm>
            <a:off x="3975653" y="2997715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34"/>
          <p:cNvSpPr/>
          <p:nvPr/>
        </p:nvSpPr>
        <p:spPr>
          <a:xfrm>
            <a:off x="3973076" y="362999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3775577" y="3113959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3768983" y="3291037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62013" y="3440932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3776155" y="2968663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3628770" y="3978042"/>
            <a:ext cx="840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: [mm]</a:t>
            </a:r>
            <a:endParaRPr kumimoji="1" lang="ja-JP" altLang="en-US" sz="14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5416992" y="3382221"/>
            <a:ext cx="856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Layer</a:t>
            </a:r>
            <a:endParaRPr kumimoji="1" lang="ja-JP" altLang="en-US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6152667" y="336258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1</a:t>
            </a:r>
            <a:endParaRPr kumimoji="1" lang="ja-JP" altLang="en-US" dirty="0"/>
          </a:p>
        </p:txBody>
      </p:sp>
      <p:sp>
        <p:nvSpPr>
          <p:cNvPr id="46" name="テキスト ボックス 45"/>
          <p:cNvSpPr txBox="1"/>
          <p:nvPr/>
        </p:nvSpPr>
        <p:spPr>
          <a:xfrm>
            <a:off x="6402733" y="320180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6681903" y="3038685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48" name="テキスト ボックス 47"/>
          <p:cNvSpPr txBox="1"/>
          <p:nvPr/>
        </p:nvSpPr>
        <p:spPr>
          <a:xfrm>
            <a:off x="6968792" y="2878390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4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22780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51681" y="3347540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 </a:t>
            </a:r>
            <a:r>
              <a:rPr kumimoji="1" lang="en-US" altLang="ja-JP" dirty="0"/>
              <a:t>Case3(Random)</a:t>
            </a:r>
            <a:r>
              <a:rPr kumimoji="1" lang="ja-JP" altLang="en-US" dirty="0"/>
              <a:t>では</a:t>
            </a:r>
            <a:r>
              <a:rPr kumimoji="1" lang="en-US" altLang="ja-JP" dirty="0" smtClean="0"/>
              <a:t>Die</a:t>
            </a:r>
            <a:r>
              <a:rPr kumimoji="1" lang="ja-JP" altLang="en-US" dirty="0" smtClean="0"/>
              <a:t>中のどこにおいても</a:t>
            </a:r>
            <a:r>
              <a:rPr kumimoji="1" lang="ja-JP" altLang="en-US" dirty="0"/>
              <a:t>粒子の割合が</a:t>
            </a:r>
            <a:r>
              <a:rPr kumimoji="1" lang="ja-JP" altLang="en-US" dirty="0" smtClean="0"/>
              <a:t>同じに</a:t>
            </a:r>
            <a:r>
              <a:rPr kumimoji="1" lang="ja-JP" altLang="en-US" dirty="0"/>
              <a:t>なっている</a:t>
            </a:r>
            <a:endParaRPr kumimoji="1" lang="en-US" altLang="ja-JP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 </a:t>
            </a:r>
            <a:r>
              <a:rPr kumimoji="1" lang="en-US" altLang="ja-JP" dirty="0"/>
              <a:t>Case1,2</a:t>
            </a:r>
            <a:r>
              <a:rPr kumimoji="1" lang="ja-JP" altLang="en-US" dirty="0"/>
              <a:t>ともに、</a:t>
            </a:r>
            <a:r>
              <a:rPr kumimoji="1" lang="ja-JP" altLang="en-US" u="heavy" dirty="0">
                <a:uFill>
                  <a:solidFill>
                    <a:srgbClr val="FF0000"/>
                  </a:solidFill>
                </a:uFill>
              </a:rPr>
              <a:t>もともと上にある層の粒子が</a:t>
            </a:r>
            <a:r>
              <a:rPr kumimoji="1" lang="en-US" altLang="ja-JP" u="heavy" dirty="0" smtClean="0">
                <a:uFill>
                  <a:solidFill>
                    <a:srgbClr val="FF0000"/>
                  </a:solidFill>
                </a:uFill>
              </a:rPr>
              <a:t>Die</a:t>
            </a:r>
            <a:r>
              <a:rPr kumimoji="1" lang="ja-JP" altLang="en-US" u="heavy" dirty="0" smtClean="0">
                <a:uFill>
                  <a:solidFill>
                    <a:srgbClr val="FF0000"/>
                  </a:solidFill>
                </a:uFill>
              </a:rPr>
              <a:t>に</a:t>
            </a:r>
            <a:r>
              <a:rPr kumimoji="1" lang="ja-JP" altLang="en-US" u="heavy" dirty="0">
                <a:uFill>
                  <a:solidFill>
                    <a:srgbClr val="FF0000"/>
                  </a:solidFill>
                </a:uFill>
              </a:rPr>
              <a:t>よく入っている</a:t>
            </a:r>
            <a:endParaRPr kumimoji="1" lang="en-US" altLang="ja-JP" u="heavy" dirty="0">
              <a:uFill>
                <a:solidFill>
                  <a:srgbClr val="FF0000"/>
                </a:solidFill>
              </a:u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51681" y="3799811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/>
              <a:t>落下中</a:t>
            </a:r>
            <a:r>
              <a:rPr kumimoji="1" lang="ja-JP" altLang="en-US" dirty="0" smtClean="0"/>
              <a:t>には密度差</a:t>
            </a:r>
            <a:r>
              <a:rPr kumimoji="1" lang="ja-JP" altLang="en-US" dirty="0"/>
              <a:t>に</a:t>
            </a:r>
            <a:r>
              <a:rPr kumimoji="1" lang="ja-JP" altLang="en-US" dirty="0" smtClean="0"/>
              <a:t>よる</a:t>
            </a:r>
            <a:r>
              <a:rPr kumimoji="1" lang="ja-JP" altLang="en-US" dirty="0"/>
              <a:t>乖離</a:t>
            </a:r>
            <a:r>
              <a:rPr kumimoji="1" lang="ja-JP" altLang="en-US" dirty="0" smtClean="0"/>
              <a:t>が</a:t>
            </a:r>
            <a:r>
              <a:rPr kumimoji="1" lang="ja-JP" altLang="en-US" dirty="0"/>
              <a:t>起きない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en-US" altLang="ja-JP" dirty="0" smtClean="0"/>
              <a:t>Die</a:t>
            </a:r>
            <a:r>
              <a:rPr kumimoji="1" lang="ja-JP" altLang="en-US" dirty="0" smtClean="0"/>
              <a:t>直上粒子の脱落後</a:t>
            </a:r>
            <a:r>
              <a:rPr kumimoji="1" lang="ja-JP" altLang="en-US" dirty="0" smtClean="0"/>
              <a:t>は、傾斜により上</a:t>
            </a:r>
            <a:r>
              <a:rPr kumimoji="1" lang="ja-JP" altLang="en-US" dirty="0"/>
              <a:t>の層が</a:t>
            </a:r>
            <a:r>
              <a:rPr kumimoji="1" lang="ja-JP" altLang="en-US" dirty="0" smtClean="0"/>
              <a:t>なだれ込む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94473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=""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Epsilon</a:t>
            </a:r>
          </a:p>
        </p:txBody>
      </p:sp>
      <p:pic>
        <p:nvPicPr>
          <p:cNvPr id="3" name="epsilon（変換済み）">
            <a:hlinkClick r:id="" action="ppaction://media"/>
            <a:extLst>
              <a:ext uri="{FF2B5EF4-FFF2-40B4-BE49-F238E27FC236}">
                <a16:creationId xmlns="" xmlns:a16="http://schemas.microsoft.com/office/drawing/2014/main" id="{9FEB0A15-6DC9-4A42-A130-E6BA424E57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3498" y="2113691"/>
            <a:ext cx="6737003" cy="372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48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=""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Epsilon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– 5 </a:t>
            </a:r>
            <a:r>
              <a:rPr kumimoji="1" lang="en-US" altLang="ja-JP" dirty="0" smtClean="0"/>
              <a:t>[mm] above the die</a:t>
            </a:r>
          </a:p>
        </p:txBody>
      </p:sp>
      <p:pic>
        <p:nvPicPr>
          <p:cNvPr id="5" name="epsilon_OverD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8021" y="2191806"/>
            <a:ext cx="6647957" cy="367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91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Case1</a:t>
            </a:r>
            <a:r>
              <a:rPr kumimoji="1" lang="ja-JP" altLang="en-US"/>
              <a:t>のみ</a:t>
            </a:r>
            <a:r>
              <a:rPr kumimoji="1" lang="en-US" altLang="ja-JP" dirty="0"/>
              <a:t>,</a:t>
            </a:r>
            <a:r>
              <a:rPr kumimoji="1" lang="ja-JP" altLang="en-US"/>
              <a:t>気泡が粒子層上部に抜けていく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/>
              <a:t>粒子の密度</a:t>
            </a:r>
            <a:r>
              <a:rPr kumimoji="1" lang="en-US" altLang="ja-JP" dirty="0"/>
              <a:t>(</a:t>
            </a:r>
            <a:r>
              <a:rPr kumimoji="1" lang="ja-JP" altLang="en-US" dirty="0"/>
              <a:t>おもさ</a:t>
            </a:r>
            <a:r>
              <a:rPr kumimoji="1" lang="en-US" altLang="ja-JP" dirty="0"/>
              <a:t>)</a:t>
            </a:r>
            <a:r>
              <a:rPr kumimoji="1" lang="ja-JP" altLang="en-US" dirty="0"/>
              <a:t>と気泡の浮力のバランスで抜けかたがきまる</a:t>
            </a:r>
            <a:endParaRPr kumimoji="1" lang="en-US" altLang="ja-JP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="" xmlns:a16="http://schemas.microsoft.com/office/drawing/2014/main" id="{7FA8E86F-45AD-6140-8146-FDFBF7B5FF97}"/>
              </a:ext>
            </a:extLst>
          </p:cNvPr>
          <p:cNvSpPr txBox="1"/>
          <p:nvPr/>
        </p:nvSpPr>
        <p:spPr>
          <a:xfrm>
            <a:off x="323528" y="320182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       ある</a:t>
            </a:r>
            <a:r>
              <a:rPr kumimoji="1" lang="ja-JP" altLang="en-US" dirty="0"/>
              <a:t>程度の密度の物質が上部にあればスプラッシュを抑制</a:t>
            </a:r>
            <a:r>
              <a:rPr kumimoji="1" lang="ja-JP" altLang="en-US" dirty="0" smtClean="0"/>
              <a:t>できる</a:t>
            </a:r>
            <a:r>
              <a:rPr kumimoji="1" lang="en-US" altLang="ja-JP" dirty="0" smtClean="0"/>
              <a:t>?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59778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="" xmlns:a16="http://schemas.microsoft.com/office/drawing/2014/main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99DAB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="" xmlns:a16="http://schemas.microsoft.com/office/drawing/2014/main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3768" y="2852936"/>
            <a:ext cx="4053136" cy="964703"/>
          </a:xfrm>
        </p:spPr>
        <p:txBody>
          <a:bodyPr/>
          <a:lstStyle/>
          <a:p>
            <a:pPr algn="ctr"/>
            <a:r>
              <a:rPr kumimoji="1" lang="en-US" altLang="ja-JP" sz="6000" dirty="0">
                <a:latin typeface="+mj-lt"/>
              </a:rPr>
              <a:t>Parameters</a:t>
            </a:r>
            <a:endParaRPr kumimoji="1" lang="ja-JP" altLang="en-US" sz="60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416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Physical properties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="" xmlns:a16="http://schemas.microsoft.com/office/drawing/2014/main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="" xmlns:a16="http://schemas.microsoft.com/office/drawing/2014/main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="" xmlns:a16="http://schemas.microsoft.com/office/drawing/2014/main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14:m>
                            <m:oMath xmlns:m="http://schemas.openxmlformats.org/officeDocument/2006/math">
                              <m:r>
                                <a:rPr lang="en-US" altLang="ja-JP" sz="1100" u="none" strike="noStrike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 1.8×</m:t>
                              </m:r>
                              <m:sSup>
                                <m:sSupPr>
                                  <m:ctrlPr>
                                    <a:rPr lang="en-US" altLang="ja-JP" sz="1100" i="1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−5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ja-JP" sz="1100" u="none" strike="noStrike" dirty="0">
                              <a:effectLst/>
                            </a:rPr>
                            <a:t> [Pa</a:t>
                          </a:r>
                          <a:r>
                            <a:rPr lang="ja-JP" altLang="en-US" sz="1100" u="none" strike="noStrike" dirty="0">
                              <a:effectLst/>
                            </a:rPr>
                            <a:t>・</a:t>
                          </a:r>
                          <a:r>
                            <a:rPr lang="en-US" altLang="ja-JP" sz="1100" u="none" strike="noStrike" dirty="0">
                              <a:effectLst/>
                            </a:rPr>
                            <a:t>s]</a:t>
                          </a:r>
                          <a:endParaRPr lang="en-US" altLang="ja-JP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="" xmlns:a16="http://schemas.microsoft.com/office/drawing/2014/main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100339" t="-102381" b="-5952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Calculation conditions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68402"/>
              </p:ext>
            </p:extLst>
          </p:nvPr>
        </p:nvGraphicFramePr>
        <p:xfrm>
          <a:off x="611560" y="1844824"/>
          <a:ext cx="7920880" cy="27565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Original</a:t>
                      </a:r>
                      <a:r>
                        <a:rPr lang="en-US" sz="1100" u="none" strike="noStrike" baseline="0" dirty="0">
                          <a:effectLst/>
                          <a:latin typeface="+mn-lt"/>
                        </a:rPr>
                        <a:t> particle size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u="none" strike="noStrike" dirty="0">
                          <a:effectLst/>
                          <a:latin typeface="+mn-lt"/>
                        </a:rPr>
                        <a:t>Calculated particle size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Coarse grain ratio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1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Number of particles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500000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System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Mono-dispersed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Grid size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0.5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[mm]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Calculation 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0.2 [s]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Suction velocity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300 [mm/s]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221272820"/>
                  </a:ext>
                </a:extLst>
              </a:tr>
            </a:tbl>
          </a:graphicData>
        </a:graphic>
      </p:graphicFrame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8836129"/>
              </p:ext>
            </p:extLst>
          </p:nvPr>
        </p:nvGraphicFramePr>
        <p:xfrm>
          <a:off x="611560" y="4857138"/>
          <a:ext cx="7920880" cy="969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Courant Number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0.2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Iteration limit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Inverse of sound velocity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50" charset="-128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0.1 [mm/s]</a:t>
                      </a: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4887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size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412776"/>
            <a:ext cx="6546304" cy="4909728"/>
          </a:xfrm>
          <a:prstGeom prst="rect">
            <a:avLst/>
          </a:prstGeom>
        </p:spPr>
      </p:pic>
      <p:cxnSp>
        <p:nvCxnSpPr>
          <p:cNvPr id="11" name="直線矢印コネクタ 10"/>
          <p:cNvCxnSpPr/>
          <p:nvPr/>
        </p:nvCxnSpPr>
        <p:spPr>
          <a:xfrm>
            <a:off x="3491880" y="2155806"/>
            <a:ext cx="144016" cy="185172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/>
          <p:nvPr/>
        </p:nvCxnSpPr>
        <p:spPr>
          <a:xfrm flipH="1">
            <a:off x="4355976" y="1988840"/>
            <a:ext cx="360040" cy="2880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/>
          <p:cNvCxnSpPr/>
          <p:nvPr/>
        </p:nvCxnSpPr>
        <p:spPr>
          <a:xfrm>
            <a:off x="3591671" y="2562454"/>
            <a:ext cx="1440160" cy="29048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/>
          <p:nvPr/>
        </p:nvCxnSpPr>
        <p:spPr>
          <a:xfrm>
            <a:off x="4860032" y="4089490"/>
            <a:ext cx="10017" cy="66150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/>
          <p:cNvCxnSpPr/>
          <p:nvPr/>
        </p:nvCxnSpPr>
        <p:spPr>
          <a:xfrm>
            <a:off x="4211960" y="5517232"/>
            <a:ext cx="324036" cy="14401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/>
          <p:cNvCxnSpPr/>
          <p:nvPr/>
        </p:nvCxnSpPr>
        <p:spPr>
          <a:xfrm>
            <a:off x="3995936" y="4122209"/>
            <a:ext cx="94878" cy="132301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/>
          <p:cNvCxnSpPr/>
          <p:nvPr/>
        </p:nvCxnSpPr>
        <p:spPr>
          <a:xfrm flipV="1">
            <a:off x="4716016" y="5445224"/>
            <a:ext cx="216024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35"/>
          <p:cNvSpPr txBox="1"/>
          <p:nvPr/>
        </p:nvSpPr>
        <p:spPr>
          <a:xfrm>
            <a:off x="4244344" y="197162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4131731" y="2439343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15555" y="462788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4865040" y="434149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4131731" y="5589240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3202959" y="295855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50</a:t>
            </a:r>
            <a:endParaRPr kumimoji="1" lang="ja-JP" altLang="en-US" sz="1000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4824028" y="552731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6012160" y="5773540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[mm]</a:t>
            </a:r>
            <a:endParaRPr kumimoji="1" lang="ja-JP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96952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="" xmlns:a16="http://schemas.microsoft.com/office/drawing/2014/main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ABD2E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="" xmlns:a16="http://schemas.microsoft.com/office/drawing/2014/main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2910644"/>
            <a:ext cx="8208912" cy="964703"/>
          </a:xfrm>
        </p:spPr>
        <p:txBody>
          <a:bodyPr/>
          <a:lstStyle/>
          <a:p>
            <a:pPr algn="ctr"/>
            <a:r>
              <a:rPr kumimoji="1" lang="en-US" altLang="ja-JP" sz="4800" dirty="0">
                <a:latin typeface="+mj-lt"/>
              </a:rPr>
              <a:t>Various Density</a:t>
            </a:r>
            <a:endParaRPr kumimoji="1" lang="ja-JP" altLang="en-US" sz="4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1293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kumimoji="1" lang="en-US" altLang="ja-JP" dirty="0">
                <a:latin typeface="+mj-lt"/>
              </a:rPr>
              <a:t>Various Density</a:t>
            </a:r>
            <a:endParaRPr lang="ko-KR" altLang="en-US" dirty="0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871955"/>
              </p:ext>
            </p:extLst>
          </p:nvPr>
        </p:nvGraphicFramePr>
        <p:xfrm>
          <a:off x="614524" y="1700808"/>
          <a:ext cx="7917916" cy="32373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5350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7597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94421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944216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case3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8052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表 6">
            <a:extLst>
              <a:ext uri="{FF2B5EF4-FFF2-40B4-BE49-F238E27FC236}">
                <a16:creationId xmlns="" xmlns:a16="http://schemas.microsoft.com/office/drawing/2014/main" id="{395912C5-4328-E04F-B5E3-876B6EADD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802077"/>
              </p:ext>
            </p:extLst>
          </p:nvPr>
        </p:nvGraphicFramePr>
        <p:xfrm>
          <a:off x="614524" y="5145816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="" xmlns:a16="http://schemas.microsoft.com/office/drawing/2014/main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="" xmlns:a16="http://schemas.microsoft.com/office/drawing/2014/main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74590108"/>
                  </a:ext>
                </a:extLst>
              </a:tr>
            </a:tbl>
          </a:graphicData>
        </a:graphic>
      </p:graphicFrame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780" y="2238140"/>
            <a:ext cx="1759019" cy="2555545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543" y="2221456"/>
            <a:ext cx="1848457" cy="2572229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463" y="2242943"/>
            <a:ext cx="1703722" cy="255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=""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Particles</a:t>
            </a:r>
          </a:p>
        </p:txBody>
      </p:sp>
      <p:pic>
        <p:nvPicPr>
          <p:cNvPr id="5" name="particle（変換済み）">
            <a:hlinkClick r:id="" action="ppaction://media"/>
            <a:extLst>
              <a:ext uri="{FF2B5EF4-FFF2-40B4-BE49-F238E27FC236}">
                <a16:creationId xmlns="" xmlns:a16="http://schemas.microsoft.com/office/drawing/2014/main" id="{4B7D34E8-5D1F-D242-902D-649A8F85FA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3670" y="2108700"/>
            <a:ext cx="7096660" cy="3919180"/>
          </a:xfrm>
          <a:prstGeom prst="rect">
            <a:avLst/>
          </a:prstGeom>
        </p:spPr>
      </p:pic>
      <p:graphicFrame>
        <p:nvGraphicFramePr>
          <p:cNvPr id="6" name="表 5">
            <a:extLst>
              <a:ext uri="{FF2B5EF4-FFF2-40B4-BE49-F238E27FC236}">
                <a16:creationId xmlns="" xmlns:a16="http://schemas.microsoft.com/office/drawing/2014/main" id="{479D50D9-64F3-5A46-9E0B-4EDE290860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222634"/>
              </p:ext>
            </p:extLst>
          </p:nvPr>
        </p:nvGraphicFramePr>
        <p:xfrm>
          <a:off x="1619672" y="1262041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="" xmlns:a16="http://schemas.microsoft.com/office/drawing/2014/main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="" xmlns:a16="http://schemas.microsoft.com/office/drawing/2014/main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7459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243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7" name="表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466408"/>
              </p:ext>
            </p:extLst>
          </p:nvPr>
        </p:nvGraphicFramePr>
        <p:xfrm>
          <a:off x="2317984" y="2060848"/>
          <a:ext cx="5835690" cy="492908"/>
        </p:xfrm>
        <a:graphic>
          <a:graphicData uri="http://schemas.openxmlformats.org/drawingml/2006/table">
            <a:tbl>
              <a:tblPr/>
              <a:tblGrid>
                <a:gridCol w="194523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4523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94523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46454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464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9" name="直線コネクタ 18"/>
          <p:cNvCxnSpPr/>
          <p:nvPr/>
        </p:nvCxnSpPr>
        <p:spPr>
          <a:xfrm>
            <a:off x="2317984" y="2553756"/>
            <a:ext cx="18865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/>
          <p:cNvCxnSpPr>
            <a:cxnSpLocks/>
          </p:cNvCxnSpPr>
          <p:nvPr/>
        </p:nvCxnSpPr>
        <p:spPr>
          <a:xfrm>
            <a:off x="4258018" y="2553756"/>
            <a:ext cx="21378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/>
          <p:nvPr/>
        </p:nvCxnSpPr>
        <p:spPr>
          <a:xfrm>
            <a:off x="6203756" y="2538777"/>
            <a:ext cx="14405" cy="23311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/>
          <p:cNvCxnSpPr/>
          <p:nvPr/>
        </p:nvCxnSpPr>
        <p:spPr>
          <a:xfrm flipH="1">
            <a:off x="8142521" y="2554569"/>
            <a:ext cx="1570" cy="23586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図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47" y="2307302"/>
            <a:ext cx="1559201" cy="1781944"/>
          </a:xfrm>
          <a:prstGeom prst="rect">
            <a:avLst/>
          </a:prstGeom>
        </p:spPr>
      </p:pic>
      <p:sp>
        <p:nvSpPr>
          <p:cNvPr id="33" name="テキスト ボックス 32">
            <a:extLst>
              <a:ext uri="{FF2B5EF4-FFF2-40B4-BE49-F238E27FC236}">
                <a16:creationId xmlns=""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/>
              <a:t>Number of </a:t>
            </a:r>
            <a:r>
              <a:rPr kumimoji="1" lang="en-US" altLang="ja-JP" u="sng" dirty="0" err="1" smtClean="0"/>
              <a:t>partic</a:t>
            </a:r>
            <a:r>
              <a:rPr kumimoji="1" lang="ja-JP" altLang="en-US" u="sng" dirty="0" err="1" smtClean="0"/>
              <a:t>ｌ</a:t>
            </a:r>
            <a:r>
              <a:rPr kumimoji="1" lang="en-US" altLang="ja-JP" u="sng" dirty="0" err="1" smtClean="0"/>
              <a:t>es</a:t>
            </a:r>
            <a:endParaRPr kumimoji="1" lang="en-US" altLang="ja-JP" u="sng" dirty="0"/>
          </a:p>
          <a:p>
            <a:pPr algn="ctr"/>
            <a:r>
              <a:rPr kumimoji="1" lang="en-US" altLang="ja-JP" u="sng" dirty="0"/>
              <a:t>in the die</a:t>
            </a:r>
            <a:r>
              <a:rPr kumimoji="1" lang="ja-JP" altLang="en-US" u="sng" dirty="0"/>
              <a:t> </a:t>
            </a:r>
            <a:r>
              <a:rPr kumimoji="1" lang="en-US" altLang="ja-JP" u="sng" dirty="0"/>
              <a:t>(0.2 [s])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="" xmlns:a16="http://schemas.microsoft.com/office/drawing/2014/main" id="{0FAFB242-0D95-2A4C-837D-A5764C8A2A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100428"/>
              </p:ext>
            </p:extLst>
          </p:nvPr>
        </p:nvGraphicFramePr>
        <p:xfrm>
          <a:off x="574947" y="4928326"/>
          <a:ext cx="7567570" cy="109938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40669">
                  <a:extLst>
                    <a:ext uri="{9D8B030D-6E8A-4147-A177-3AD203B41FA5}">
                      <a16:colId xmlns="" xmlns:a16="http://schemas.microsoft.com/office/drawing/2014/main" val="2741794300"/>
                    </a:ext>
                  </a:extLst>
                </a:gridCol>
                <a:gridCol w="864097">
                  <a:extLst>
                    <a:ext uri="{9D8B030D-6E8A-4147-A177-3AD203B41FA5}">
                      <a16:colId xmlns="" xmlns:a16="http://schemas.microsoft.com/office/drawing/2014/main" val="890093672"/>
                    </a:ext>
                  </a:extLst>
                </a:gridCol>
                <a:gridCol w="360040">
                  <a:extLst>
                    <a:ext uri="{9D8B030D-6E8A-4147-A177-3AD203B41FA5}">
                      <a16:colId xmlns="" xmlns:a16="http://schemas.microsoft.com/office/drawing/2014/main" val="2843638139"/>
                    </a:ext>
                  </a:extLst>
                </a:gridCol>
                <a:gridCol w="1944216">
                  <a:extLst>
                    <a:ext uri="{9D8B030D-6E8A-4147-A177-3AD203B41FA5}">
                      <a16:colId xmlns="" xmlns:a16="http://schemas.microsoft.com/office/drawing/2014/main" val="3609849316"/>
                    </a:ext>
                  </a:extLst>
                </a:gridCol>
                <a:gridCol w="1944216">
                  <a:extLst>
                    <a:ext uri="{9D8B030D-6E8A-4147-A177-3AD203B41FA5}">
                      <a16:colId xmlns="" xmlns:a16="http://schemas.microsoft.com/office/drawing/2014/main" val="3288321141"/>
                    </a:ext>
                  </a:extLst>
                </a:gridCol>
                <a:gridCol w="1914332">
                  <a:extLst>
                    <a:ext uri="{9D8B030D-6E8A-4147-A177-3AD203B41FA5}">
                      <a16:colId xmlns="" xmlns:a16="http://schemas.microsoft.com/office/drawing/2014/main" val="77787783"/>
                    </a:ext>
                  </a:extLst>
                </a:gridCol>
              </a:tblGrid>
              <a:tr h="36646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1500[kg/m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75713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61570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3336031087"/>
                  </a:ext>
                </a:extLst>
              </a:tr>
              <a:tr h="366462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3000[kg/m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69758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83984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73328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408750629"/>
                  </a:ext>
                </a:extLst>
              </a:tr>
              <a:tr h="366461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sum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145554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198075602"/>
                  </a:ext>
                </a:extLst>
              </a:tr>
            </a:tbl>
          </a:graphicData>
        </a:graphic>
      </p:graphicFrame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156" y="2599109"/>
            <a:ext cx="1520839" cy="2281259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609" y="2611732"/>
            <a:ext cx="1522114" cy="224930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922" y="2611732"/>
            <a:ext cx="1538137" cy="22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88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15797</TotalTime>
  <Words>384</Words>
  <Application>Microsoft Office PowerPoint</Application>
  <PresentationFormat>画面に合わせる (4:3)</PresentationFormat>
  <Paragraphs>146</Paragraphs>
  <Slides>14</Slides>
  <Notes>1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14</vt:i4>
      </vt:variant>
    </vt:vector>
  </HeadingPairs>
  <TitlesOfParts>
    <vt:vector size="22" baseType="lpstr">
      <vt:lpstr>맑은 고딕</vt:lpstr>
      <vt:lpstr>ＭＳ Ｐゴシック</vt:lpstr>
      <vt:lpstr>メイリオ</vt:lpstr>
      <vt:lpstr>Arial</vt:lpstr>
      <vt:lpstr>Calibri</vt:lpstr>
      <vt:lpstr>Cambria Math</vt:lpstr>
      <vt:lpstr>Office Theme</vt:lpstr>
      <vt:lpstr>Custom Design</vt:lpstr>
      <vt:lpstr>PowerPoint プレゼンテーション</vt:lpstr>
      <vt:lpstr>PowerPoint プレゼンテーション</vt:lpstr>
      <vt:lpstr>Physical properties</vt:lpstr>
      <vt:lpstr>Calculation conditions</vt:lpstr>
      <vt:lpstr>Object size</vt:lpstr>
      <vt:lpstr>PowerPoint プレゼンテーション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Yoshida</cp:lastModifiedBy>
  <cp:revision>228</cp:revision>
  <dcterms:created xsi:type="dcterms:W3CDTF">2014-04-01T16:35:38Z</dcterms:created>
  <dcterms:modified xsi:type="dcterms:W3CDTF">2018-08-03T02:26:30Z</dcterms:modified>
</cp:coreProperties>
</file>

<file path=docProps/thumbnail.jpeg>
</file>